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60" r:id="rId4"/>
    <p:sldId id="261" r:id="rId5"/>
    <p:sldId id="265" r:id="rId6"/>
    <p:sldId id="262" r:id="rId7"/>
    <p:sldId id="263" r:id="rId8"/>
    <p:sldId id="266" r:id="rId9"/>
    <p:sldId id="267" r:id="rId10"/>
    <p:sldId id="264" r:id="rId11"/>
    <p:sldId id="273" r:id="rId12"/>
    <p:sldId id="272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66" y="6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1/13/2017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1/13/2017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1/13/2017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1/13/2017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1/13/2017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nl-NL"/>
              <a:t>Tekststijl van het model bewerken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nl-NL"/>
              <a:t>Tekststijl van het model bewerken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1/13/2017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Afbeelding-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1/13/2017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1/13/2017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1/13/2017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1/13/2017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1/13/2017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1/13/2017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1/13/2017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1/13/2017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1/13/2017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1/13/2017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1/13/2017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t>1/13/2017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970314" y="2657000"/>
            <a:ext cx="9144000" cy="1641490"/>
          </a:xfrm>
        </p:spPr>
        <p:txBody>
          <a:bodyPr>
            <a:normAutofit/>
          </a:bodyPr>
          <a:lstStyle/>
          <a:p>
            <a:r>
              <a:rPr lang="nl-NL" sz="7200" dirty="0" smtClean="0"/>
              <a:t>Motorisch leren bij pupillen</a:t>
            </a:r>
            <a:endParaRPr lang="nl-NL" sz="720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970314" y="4062990"/>
            <a:ext cx="9144000" cy="1902381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nl-NL" dirty="0" smtClean="0"/>
              <a:t>Hoe leer je in de verschillende leeftijdsgroepen het schaatsen het beste aan</a:t>
            </a:r>
          </a:p>
          <a:p>
            <a:pPr algn="l"/>
            <a:endParaRPr lang="nl-NL" dirty="0"/>
          </a:p>
          <a:p>
            <a:pPr algn="l"/>
            <a:r>
              <a:rPr lang="nl-NL" dirty="0" smtClean="0"/>
              <a:t>14 januari 2017</a:t>
            </a:r>
          </a:p>
          <a:p>
            <a:pPr algn="l"/>
            <a:r>
              <a:rPr lang="nl-NL" dirty="0" smtClean="0"/>
              <a:t>IJsbaan Twente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524" y="226183"/>
            <a:ext cx="1228651" cy="1228651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47717" y="226183"/>
            <a:ext cx="1260524" cy="1260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7220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066306" y="365125"/>
            <a:ext cx="5569528" cy="1325563"/>
          </a:xfrm>
        </p:spPr>
        <p:txBody>
          <a:bodyPr/>
          <a:lstStyle/>
          <a:p>
            <a:r>
              <a:rPr lang="nl-NL" dirty="0"/>
              <a:t>Plezier</a:t>
            </a:r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24049" y="1825625"/>
            <a:ext cx="6026477" cy="4351338"/>
          </a:xfr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2524" y="226183"/>
            <a:ext cx="1228651" cy="1228651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47717" y="226183"/>
            <a:ext cx="1260524" cy="1260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95541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63710" y="365125"/>
            <a:ext cx="9390089" cy="1325563"/>
          </a:xfrm>
        </p:spPr>
        <p:txBody>
          <a:bodyPr>
            <a:normAutofit/>
          </a:bodyPr>
          <a:lstStyle/>
          <a:p>
            <a:r>
              <a:rPr lang="nl-NL" dirty="0" smtClean="0"/>
              <a:t>Voorbeelden van oefeningen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sz="3600" dirty="0" smtClean="0"/>
              <a:t>Groep 1 beginners, voor het eerst op de schaats</a:t>
            </a:r>
          </a:p>
          <a:p>
            <a:pPr marL="0" indent="0">
              <a:buNone/>
            </a:pPr>
            <a:endParaRPr lang="nl-NL" sz="3600" dirty="0"/>
          </a:p>
          <a:p>
            <a:pPr marL="0" indent="0">
              <a:buNone/>
            </a:pPr>
            <a:r>
              <a:rPr lang="nl-NL" sz="3600" dirty="0" smtClean="0"/>
              <a:t>Groep 2: kunnen al goed op de schaats staan en nadruk op zijwaartse </a:t>
            </a:r>
            <a:r>
              <a:rPr lang="nl-NL" sz="3600" dirty="0" err="1" smtClean="0"/>
              <a:t>afzt</a:t>
            </a:r>
            <a:endParaRPr lang="nl-NL" sz="3600" dirty="0" smtClean="0"/>
          </a:p>
          <a:p>
            <a:pPr marL="0" indent="0">
              <a:buNone/>
            </a:pPr>
            <a:endParaRPr lang="nl-NL" sz="3600" dirty="0"/>
          </a:p>
          <a:p>
            <a:pPr marL="0" indent="0">
              <a:buNone/>
            </a:pPr>
            <a:r>
              <a:rPr lang="nl-NL" sz="3600" dirty="0" smtClean="0"/>
              <a:t>Groep 3: Gevorderden: verfijning techniek</a:t>
            </a:r>
            <a:endParaRPr lang="nl-NL" sz="2800" dirty="0"/>
          </a:p>
          <a:p>
            <a:pPr lvl="1"/>
            <a:endParaRPr lang="nl-NL" sz="2800" dirty="0" smtClean="0"/>
          </a:p>
          <a:p>
            <a:pPr lvl="1"/>
            <a:endParaRPr lang="nl-NL" sz="2800" dirty="0"/>
          </a:p>
          <a:p>
            <a:pPr lvl="1"/>
            <a:endParaRPr lang="nl-NL" sz="2800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524" y="226183"/>
            <a:ext cx="1228651" cy="1228651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47717" y="226183"/>
            <a:ext cx="1260524" cy="1260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3864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79100" y="1772568"/>
            <a:ext cx="10515600" cy="1325563"/>
          </a:xfrm>
        </p:spPr>
        <p:txBody>
          <a:bodyPr/>
          <a:lstStyle/>
          <a:p>
            <a:r>
              <a:rPr lang="nl-NL" dirty="0"/>
              <a:t>Voorstel onderwerpen 11 februari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979100" y="3447738"/>
            <a:ext cx="10233800" cy="2733230"/>
          </a:xfrm>
        </p:spPr>
        <p:txBody>
          <a:bodyPr/>
          <a:lstStyle/>
          <a:p>
            <a:r>
              <a:rPr lang="nl-NL" dirty="0"/>
              <a:t>Bedankt voor jullie aandacht!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524" y="226183"/>
            <a:ext cx="1228651" cy="1228651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47717" y="226183"/>
            <a:ext cx="1260524" cy="1260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568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87829" y="365125"/>
            <a:ext cx="10765971" cy="1325563"/>
          </a:xfrm>
        </p:spPr>
        <p:txBody>
          <a:bodyPr/>
          <a:lstStyle/>
          <a:p>
            <a:pPr algn="ctr"/>
            <a:r>
              <a:rPr lang="nl-NL" dirty="0"/>
              <a:t>Doel van de workshop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De fasen behandelen die je kunt onderscheiden bij de leeftijdscategorieën met betrekking tot de motorische ontwikkeling</a:t>
            </a:r>
          </a:p>
          <a:p>
            <a:r>
              <a:rPr lang="nl-NL" dirty="0" smtClean="0"/>
              <a:t>De opbouw van de schaatstechniek in relatie tot de bovengenoemde fasen benoemen</a:t>
            </a:r>
          </a:p>
          <a:p>
            <a:r>
              <a:rPr lang="nl-NL" dirty="0" smtClean="0"/>
              <a:t>Opbouw van de trainingsuur.</a:t>
            </a:r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674" y="365125"/>
            <a:ext cx="1228651" cy="1228651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47717" y="226183"/>
            <a:ext cx="1260524" cy="1260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3693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45673" y="365125"/>
            <a:ext cx="8882744" cy="1325563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Motorische ontwikkeling 6-12 jaar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120000" y="1486708"/>
            <a:ext cx="10233800" cy="537129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Long Term </a:t>
            </a:r>
            <a:r>
              <a:rPr lang="en-US" dirty="0" smtClean="0"/>
              <a:t>Athletic </a:t>
            </a:r>
            <a:r>
              <a:rPr lang="en-US" dirty="0"/>
              <a:t>Development Program (</a:t>
            </a:r>
            <a:r>
              <a:rPr lang="en-US" dirty="0" smtClean="0"/>
              <a:t>LTAD) 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1600" dirty="0" err="1" smtClean="0"/>
              <a:t>Bron</a:t>
            </a:r>
            <a:r>
              <a:rPr lang="en-US" sz="1600" dirty="0"/>
              <a:t>: https://www.knbsb.nl/media/downloads-verenigingsondersteuning/visie-op-jeugd/VisieopJeugdD2-Motorischeontwikkelingenmotorischlerenv1.1.pdf</a:t>
            </a:r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524" y="226183"/>
            <a:ext cx="1228651" cy="1228651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47717" y="226183"/>
            <a:ext cx="1260524" cy="1260524"/>
          </a:xfrm>
          <a:prstGeom prst="rect">
            <a:avLst/>
          </a:prstGeom>
        </p:spPr>
      </p:pic>
      <p:graphicFrame>
        <p:nvGraphicFramePr>
          <p:cNvPr id="7" name="Tabel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9794764"/>
              </p:ext>
            </p:extLst>
          </p:nvPr>
        </p:nvGraphicFramePr>
        <p:xfrm>
          <a:off x="795647" y="1910423"/>
          <a:ext cx="10996550" cy="424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65517"/>
                <a:gridCol w="2491514"/>
                <a:gridCol w="4839519"/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LTDA</a:t>
                      </a:r>
                      <a:r>
                        <a:rPr lang="nl-NL" baseline="0" dirty="0" smtClean="0"/>
                        <a:t> Leeftijden overzicht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kenmerken</a:t>
                      </a:r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nl-NL" dirty="0" smtClean="0"/>
                        <a:t>Active start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0-6</a:t>
                      </a:r>
                      <a:r>
                        <a:rPr lang="nl-NL" baseline="0" dirty="0" smtClean="0"/>
                        <a:t> jaar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nl-NL" b="1" dirty="0" smtClean="0"/>
                        <a:t>2.</a:t>
                      </a:r>
                      <a:r>
                        <a:rPr lang="nl-NL" b="1" baseline="0" dirty="0" smtClean="0"/>
                        <a:t>   </a:t>
                      </a:r>
                      <a:r>
                        <a:rPr lang="nl-NL" b="1" baseline="0" dirty="0" err="1" smtClean="0"/>
                        <a:t>FUNdamentals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6-9 jaar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Vooral speelse vormen, (kort praatje-plaatje-</a:t>
                      </a:r>
                      <a:r>
                        <a:rPr lang="nl-NL" b="1" dirty="0" err="1" smtClean="0"/>
                        <a:t>daadje</a:t>
                      </a:r>
                      <a:r>
                        <a:rPr lang="nl-NL" b="1" baseline="0" dirty="0" smtClean="0"/>
                        <a:t> belangrijkste vorm. Veel bewegen.</a:t>
                      </a:r>
                      <a:endParaRPr lang="nl-NL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AutoNum type="arabicPeriod" startAt="3"/>
                      </a:pPr>
                      <a:r>
                        <a:rPr lang="nl-NL" b="1" dirty="0" err="1" smtClean="0"/>
                        <a:t>Learn</a:t>
                      </a:r>
                      <a:r>
                        <a:rPr lang="nl-NL" b="1" dirty="0" smtClean="0"/>
                        <a:t> </a:t>
                      </a:r>
                      <a:r>
                        <a:rPr lang="nl-NL" b="1" dirty="0" err="1" smtClean="0"/>
                        <a:t>to</a:t>
                      </a:r>
                      <a:r>
                        <a:rPr lang="nl-NL" b="1" dirty="0" smtClean="0"/>
                        <a:t> train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9-12 jaar</a:t>
                      </a: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 smtClean="0"/>
                        <a:t>Concentratieboog</a:t>
                      </a:r>
                      <a:r>
                        <a:rPr lang="nl-NL" b="1" baseline="0" dirty="0" smtClean="0"/>
                        <a:t> wordt langer, fijne motoriek neemt toe, praatje-plaatje-</a:t>
                      </a:r>
                      <a:r>
                        <a:rPr lang="nl-NL" b="1" baseline="0" dirty="0" err="1" smtClean="0"/>
                        <a:t>daadje</a:t>
                      </a:r>
                      <a:endParaRPr lang="nl-NL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4.   Train </a:t>
                      </a:r>
                      <a:r>
                        <a:rPr lang="nl-NL" dirty="0" err="1" smtClean="0"/>
                        <a:t>to</a:t>
                      </a:r>
                      <a:r>
                        <a:rPr lang="nl-NL" dirty="0" smtClean="0"/>
                        <a:t> train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12-16 jaar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5.    </a:t>
                      </a:r>
                      <a:r>
                        <a:rPr lang="nl-NL" dirty="0" err="1" smtClean="0"/>
                        <a:t>Learn</a:t>
                      </a:r>
                      <a:r>
                        <a:rPr lang="nl-NL" dirty="0" smtClean="0"/>
                        <a:t> </a:t>
                      </a:r>
                      <a:r>
                        <a:rPr lang="nl-NL" dirty="0" err="1" smtClean="0"/>
                        <a:t>to</a:t>
                      </a:r>
                      <a:r>
                        <a:rPr lang="nl-NL" dirty="0" smtClean="0"/>
                        <a:t> </a:t>
                      </a:r>
                      <a:r>
                        <a:rPr lang="nl-NL" dirty="0" err="1" smtClean="0"/>
                        <a:t>Compete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16-18</a:t>
                      </a:r>
                      <a:r>
                        <a:rPr lang="nl-NL" baseline="0" dirty="0" smtClean="0"/>
                        <a:t> jaar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6.    Train </a:t>
                      </a:r>
                      <a:r>
                        <a:rPr lang="nl-NL" dirty="0" err="1" smtClean="0"/>
                        <a:t>to</a:t>
                      </a:r>
                      <a:r>
                        <a:rPr lang="nl-NL" dirty="0" smtClean="0"/>
                        <a:t> </a:t>
                      </a:r>
                      <a:r>
                        <a:rPr lang="nl-NL" dirty="0" err="1" smtClean="0"/>
                        <a:t>Compete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18+ jaar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7.     </a:t>
                      </a:r>
                      <a:r>
                        <a:rPr lang="nl-NL" dirty="0" err="1" smtClean="0"/>
                        <a:t>Learn</a:t>
                      </a:r>
                      <a:r>
                        <a:rPr lang="nl-NL" dirty="0" smtClean="0"/>
                        <a:t> </a:t>
                      </a:r>
                      <a:r>
                        <a:rPr lang="nl-NL" dirty="0" err="1" smtClean="0"/>
                        <a:t>to</a:t>
                      </a:r>
                      <a:r>
                        <a:rPr lang="nl-NL" dirty="0" smtClean="0"/>
                        <a:t> Win 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18+ professioneel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8.    Train tot Win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Professioneel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9.    Active </a:t>
                      </a:r>
                      <a:r>
                        <a:rPr lang="nl-NL" dirty="0" err="1" smtClean="0"/>
                        <a:t>for</a:t>
                      </a:r>
                      <a:r>
                        <a:rPr lang="nl-NL" dirty="0" smtClean="0"/>
                        <a:t> Life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561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10047" y="365125"/>
            <a:ext cx="8704614" cy="1325563"/>
          </a:xfrm>
        </p:spPr>
        <p:txBody>
          <a:bodyPr/>
          <a:lstStyle/>
          <a:p>
            <a:r>
              <a:rPr lang="nl-NL" dirty="0" smtClean="0"/>
              <a:t>Wat houdt in: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endParaRPr lang="nl-NL" dirty="0"/>
          </a:p>
          <a:p>
            <a:pPr lvl="1"/>
            <a:r>
              <a:rPr lang="nl-NL" dirty="0" smtClean="0"/>
              <a:t>6-7 jarigen: veel speelse vormen. Verhalen vanuit een thema’s, bijvoorbeeld herfst, omgewaaide bomen, voorzichtig lopen. </a:t>
            </a:r>
          </a:p>
          <a:p>
            <a:pPr lvl="1"/>
            <a:endParaRPr lang="nl-NL" dirty="0" smtClean="0"/>
          </a:p>
          <a:p>
            <a:pPr lvl="1"/>
            <a:r>
              <a:rPr lang="nl-NL" dirty="0" smtClean="0"/>
              <a:t>8-9 jarigen: uitdagen, samenwerken wordt beter. </a:t>
            </a:r>
          </a:p>
          <a:p>
            <a:pPr lvl="1"/>
            <a:endParaRPr lang="nl-NL" dirty="0" smtClean="0"/>
          </a:p>
          <a:p>
            <a:pPr lvl="1"/>
            <a:r>
              <a:rPr lang="nl-NL" dirty="0" smtClean="0"/>
              <a:t>10-12 jarigen:  meer bewust van zijn vaardigheden. Reflectief vermogen ontwikkelt zich meer; begin visualisatie</a:t>
            </a:r>
          </a:p>
          <a:p>
            <a:pPr lvl="1"/>
            <a:endParaRPr lang="nl-NL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524" y="226183"/>
            <a:ext cx="1228651" cy="1228651"/>
          </a:xfrm>
          <a:prstGeom prst="rect">
            <a:avLst/>
          </a:prstGeom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47717" y="226183"/>
            <a:ext cx="1260524" cy="1260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781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Verbeteren van de techniek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Hoe jonger hoe sneller!</a:t>
            </a:r>
          </a:p>
          <a:p>
            <a:r>
              <a:rPr lang="nl-NL" dirty="0"/>
              <a:t>3 fasen in aanleren van techniek:</a:t>
            </a:r>
          </a:p>
          <a:p>
            <a:pPr lvl="1"/>
            <a:r>
              <a:rPr lang="nl-NL" dirty="0"/>
              <a:t>Grove coördinatie</a:t>
            </a:r>
          </a:p>
          <a:p>
            <a:pPr marL="457200" lvl="1" indent="0">
              <a:buNone/>
            </a:pPr>
            <a:r>
              <a:rPr lang="nl-NL" dirty="0"/>
              <a:t>                                            Ervaring opdoen</a:t>
            </a:r>
          </a:p>
          <a:p>
            <a:pPr lvl="1"/>
            <a:r>
              <a:rPr lang="nl-NL" dirty="0"/>
              <a:t>Fijne coördinatie</a:t>
            </a:r>
          </a:p>
          <a:p>
            <a:pPr marL="457200" lvl="1" indent="0">
              <a:buNone/>
            </a:pPr>
            <a:r>
              <a:rPr lang="nl-NL" dirty="0"/>
              <a:t>                                            Instuderen</a:t>
            </a:r>
          </a:p>
          <a:p>
            <a:pPr lvl="1"/>
            <a:r>
              <a:rPr lang="nl-NL" dirty="0"/>
              <a:t>Stabilisatie</a:t>
            </a:r>
          </a:p>
          <a:p>
            <a:pPr marL="457200" lvl="1" indent="0">
              <a:buNone/>
            </a:pPr>
            <a:r>
              <a:rPr lang="nl-NL" dirty="0"/>
              <a:t>                                            Automatiseren</a:t>
            </a:r>
          </a:p>
          <a:p>
            <a:pPr marL="457200" lvl="1" indent="0">
              <a:buNone/>
            </a:pPr>
            <a:endParaRPr lang="nl-NL" dirty="0"/>
          </a:p>
          <a:p>
            <a:pPr marL="457200" lvl="1" indent="0">
              <a:buNone/>
            </a:pPr>
            <a:r>
              <a:rPr lang="nl-NL" dirty="0"/>
              <a:t>Verdeel in kleine porties, later combineren.</a:t>
            </a:r>
          </a:p>
        </p:txBody>
      </p:sp>
    </p:spTree>
    <p:extLst>
      <p:ext uri="{BB962C8B-B14F-4D97-AF65-F5344CB8AC3E}">
        <p14:creationId xmlns:p14="http://schemas.microsoft.com/office/powerpoint/2010/main" val="3265728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57548" y="365125"/>
            <a:ext cx="9596252" cy="1325563"/>
          </a:xfrm>
        </p:spPr>
        <p:txBody>
          <a:bodyPr>
            <a:normAutofit/>
          </a:bodyPr>
          <a:lstStyle/>
          <a:p>
            <a:r>
              <a:rPr lang="nl-NL" dirty="0" smtClean="0"/>
              <a:t>Opbouw schaatstechniek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380010" y="1825625"/>
            <a:ext cx="5765206" cy="4351338"/>
          </a:xfrm>
        </p:spPr>
        <p:txBody>
          <a:bodyPr/>
          <a:lstStyle/>
          <a:p>
            <a:pPr marL="0" indent="0">
              <a:buNone/>
            </a:pPr>
            <a:r>
              <a:rPr lang="nl-NL" dirty="0" smtClean="0"/>
              <a:t>Beginnende pupillen:  </a:t>
            </a:r>
          </a:p>
          <a:p>
            <a:pPr marL="0" indent="0">
              <a:buNone/>
            </a:pPr>
            <a:r>
              <a:rPr lang="nl-NL" dirty="0" smtClean="0"/>
              <a:t>Krabbelen 		Glijden</a:t>
            </a:r>
            <a:endParaRPr lang="nl-NL" dirty="0" smtClean="0"/>
          </a:p>
          <a:p>
            <a:pPr lvl="1"/>
            <a:r>
              <a:rPr lang="nl-NL" dirty="0" smtClean="0"/>
              <a:t>Balans: </a:t>
            </a:r>
          </a:p>
          <a:p>
            <a:pPr lvl="2"/>
            <a:r>
              <a:rPr lang="nl-NL" dirty="0" smtClean="0"/>
              <a:t>Schaats moet voelen als schoen!</a:t>
            </a:r>
            <a:r>
              <a:rPr lang="nl-NL" dirty="0"/>
              <a:t> </a:t>
            </a:r>
            <a:endParaRPr lang="nl-NL" dirty="0" smtClean="0"/>
          </a:p>
          <a:p>
            <a:pPr lvl="2"/>
            <a:r>
              <a:rPr lang="nl-NL" dirty="0" smtClean="0"/>
              <a:t>Recht op schaats</a:t>
            </a:r>
          </a:p>
          <a:p>
            <a:pPr lvl="1"/>
            <a:r>
              <a:rPr lang="nl-NL" dirty="0" smtClean="0"/>
              <a:t>Vaart maken:</a:t>
            </a:r>
          </a:p>
          <a:p>
            <a:pPr lvl="2"/>
            <a:r>
              <a:rPr lang="nl-NL" dirty="0" err="1" smtClean="0"/>
              <a:t>Zijwaartsafzet</a:t>
            </a:r>
            <a:r>
              <a:rPr lang="nl-NL" dirty="0" smtClean="0"/>
              <a:t>, vanaf begin voeten sluiten</a:t>
            </a:r>
          </a:p>
          <a:p>
            <a:pPr lvl="2"/>
            <a:r>
              <a:rPr lang="nl-NL" dirty="0" smtClean="0"/>
              <a:t>Glijden</a:t>
            </a:r>
          </a:p>
          <a:p>
            <a:pPr lvl="1"/>
            <a:r>
              <a:rPr lang="nl-NL" dirty="0" smtClean="0"/>
              <a:t>Houding:</a:t>
            </a:r>
          </a:p>
          <a:p>
            <a:pPr lvl="2"/>
            <a:r>
              <a:rPr lang="nl-NL" dirty="0" smtClean="0"/>
              <a:t>Geleidelijk “inzakken”, nadruk op eerst zitten dan in heupen buigen.</a:t>
            </a:r>
          </a:p>
          <a:p>
            <a:pPr lvl="2"/>
            <a:endParaRPr lang="nl-NL" dirty="0" smtClean="0"/>
          </a:p>
          <a:p>
            <a:pPr lvl="1"/>
            <a:endParaRPr lang="nl-NL" dirty="0" smtClean="0"/>
          </a:p>
        </p:txBody>
      </p:sp>
      <p:sp>
        <p:nvSpPr>
          <p:cNvPr id="7" name="Tijdelijke aanduiding voor inhoud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 dirty="0"/>
              <a:t>3 fasen in aanleren van techniek:</a:t>
            </a:r>
          </a:p>
          <a:p>
            <a:pPr lvl="1"/>
            <a:r>
              <a:rPr lang="nl-NL" b="1" dirty="0"/>
              <a:t>Grove coördinatie</a:t>
            </a:r>
          </a:p>
          <a:p>
            <a:pPr marL="457200" lvl="1" indent="0">
              <a:buNone/>
            </a:pPr>
            <a:r>
              <a:rPr lang="nl-NL" b="1" dirty="0"/>
              <a:t>                        </a:t>
            </a:r>
            <a:r>
              <a:rPr lang="nl-NL" b="1" dirty="0" smtClean="0"/>
              <a:t>         </a:t>
            </a:r>
            <a:r>
              <a:rPr lang="nl-NL" b="1" dirty="0"/>
              <a:t>Ervaring </a:t>
            </a:r>
            <a:r>
              <a:rPr lang="nl-NL" b="1" dirty="0" smtClean="0"/>
              <a:t>opdoen</a:t>
            </a:r>
          </a:p>
          <a:p>
            <a:pPr marL="457200" lvl="1" indent="0">
              <a:buNone/>
            </a:pPr>
            <a:endParaRPr lang="nl-NL" b="1" dirty="0"/>
          </a:p>
          <a:p>
            <a:pPr lvl="1"/>
            <a:r>
              <a:rPr lang="nl-NL" b="1" dirty="0"/>
              <a:t>Fijne coördinatie</a:t>
            </a:r>
          </a:p>
          <a:p>
            <a:pPr marL="457200" lvl="1" indent="0">
              <a:buNone/>
            </a:pPr>
            <a:r>
              <a:rPr lang="nl-NL" b="1" dirty="0"/>
              <a:t>                        </a:t>
            </a:r>
            <a:r>
              <a:rPr lang="nl-NL" b="1" dirty="0" smtClean="0"/>
              <a:t>          Instuderen</a:t>
            </a:r>
          </a:p>
          <a:p>
            <a:pPr marL="457200" lvl="1" indent="0">
              <a:buNone/>
            </a:pPr>
            <a:endParaRPr lang="nl-NL" dirty="0"/>
          </a:p>
          <a:p>
            <a:pPr lvl="1"/>
            <a:r>
              <a:rPr lang="nl-NL" sz="1800" dirty="0"/>
              <a:t>Stabilisatie</a:t>
            </a:r>
          </a:p>
          <a:p>
            <a:pPr marL="457200" lvl="1" indent="0">
              <a:buNone/>
            </a:pPr>
            <a:r>
              <a:rPr lang="nl-NL" sz="1800" dirty="0"/>
              <a:t>                                 </a:t>
            </a:r>
            <a:r>
              <a:rPr lang="nl-NL" sz="1800" dirty="0" smtClean="0"/>
              <a:t>  </a:t>
            </a:r>
            <a:r>
              <a:rPr lang="nl-NL" sz="1800" dirty="0"/>
              <a:t>Automatiseren</a:t>
            </a:r>
          </a:p>
          <a:p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524" y="226183"/>
            <a:ext cx="1228651" cy="1228651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47717" y="226183"/>
            <a:ext cx="1260524" cy="1260524"/>
          </a:xfrm>
          <a:prstGeom prst="rect">
            <a:avLst/>
          </a:prstGeom>
        </p:spPr>
      </p:pic>
      <p:sp>
        <p:nvSpPr>
          <p:cNvPr id="6" name="PIJL-RECHTS 5"/>
          <p:cNvSpPr/>
          <p:nvPr/>
        </p:nvSpPr>
        <p:spPr>
          <a:xfrm>
            <a:off x="2104099" y="2465240"/>
            <a:ext cx="1045029" cy="23750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8767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8820" y="365125"/>
            <a:ext cx="9554980" cy="1325563"/>
          </a:xfrm>
        </p:spPr>
        <p:txBody>
          <a:bodyPr/>
          <a:lstStyle/>
          <a:p>
            <a:r>
              <a:rPr lang="nl-NL" dirty="0" smtClean="0"/>
              <a:t>Opbouw schaatstechniek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dirty="0" smtClean="0"/>
              <a:t>Gevorde</a:t>
            </a:r>
            <a:r>
              <a:rPr lang="nl-NL" dirty="0" smtClean="0"/>
              <a:t>rde pupillen:  Verbeteren schaatstechniek:</a:t>
            </a:r>
          </a:p>
          <a:p>
            <a:pPr marL="0" indent="0">
              <a:buNone/>
            </a:pPr>
            <a:endParaRPr lang="nl-NL" dirty="0"/>
          </a:p>
          <a:p>
            <a:pPr lvl="1"/>
            <a:r>
              <a:rPr lang="nl-NL" dirty="0" smtClean="0"/>
              <a:t>Houding: </a:t>
            </a:r>
          </a:p>
          <a:p>
            <a:pPr lvl="2"/>
            <a:r>
              <a:rPr lang="nl-NL" dirty="0" smtClean="0"/>
              <a:t>kniehoek voorrang op heup/romphoek!</a:t>
            </a:r>
          </a:p>
          <a:p>
            <a:pPr lvl="2"/>
            <a:r>
              <a:rPr lang="nl-NL" dirty="0" smtClean="0"/>
              <a:t>Recht op de schaats</a:t>
            </a:r>
          </a:p>
          <a:p>
            <a:pPr lvl="1"/>
            <a:r>
              <a:rPr lang="nl-NL" dirty="0" smtClean="0"/>
              <a:t>Afzet:</a:t>
            </a:r>
          </a:p>
          <a:p>
            <a:pPr lvl="2"/>
            <a:r>
              <a:rPr lang="nl-NL" dirty="0" smtClean="0"/>
              <a:t>Knieën sluiten en naar voren sturen</a:t>
            </a:r>
          </a:p>
          <a:p>
            <a:pPr lvl="2"/>
            <a:r>
              <a:rPr lang="nl-NL" dirty="0" err="1" smtClean="0"/>
              <a:t>Zijwaartsafzetten</a:t>
            </a:r>
            <a:endParaRPr lang="nl-NL" dirty="0" smtClean="0"/>
          </a:p>
          <a:p>
            <a:pPr lvl="2"/>
            <a:r>
              <a:rPr lang="nl-NL" dirty="0" smtClean="0"/>
              <a:t>Boven/over komen</a:t>
            </a:r>
          </a:p>
          <a:p>
            <a:pPr lvl="2"/>
            <a:r>
              <a:rPr lang="nl-NL" dirty="0" smtClean="0"/>
              <a:t>“Smal spoor” schaatsen</a:t>
            </a:r>
          </a:p>
          <a:p>
            <a:pPr marL="457200" lvl="1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2"/>
          </p:nvPr>
        </p:nvSpPr>
        <p:spPr>
          <a:xfrm>
            <a:off x="6319839" y="1825625"/>
            <a:ext cx="5462429" cy="4351338"/>
          </a:xfrm>
        </p:spPr>
        <p:txBody>
          <a:bodyPr>
            <a:normAutofit lnSpcReduction="10000"/>
          </a:bodyPr>
          <a:lstStyle/>
          <a:p>
            <a:r>
              <a:rPr lang="nl-NL" dirty="0"/>
              <a:t>3 fasen in aanleren van techniek</a:t>
            </a:r>
            <a:r>
              <a:rPr lang="nl-NL" dirty="0" smtClean="0"/>
              <a:t>:</a:t>
            </a:r>
          </a:p>
          <a:p>
            <a:endParaRPr lang="nl-NL" dirty="0"/>
          </a:p>
          <a:p>
            <a:pPr lvl="1"/>
            <a:r>
              <a:rPr lang="nl-NL" sz="1800" dirty="0"/>
              <a:t>Grove coördinatie</a:t>
            </a:r>
          </a:p>
          <a:p>
            <a:pPr marL="457200" lvl="1" indent="0">
              <a:buNone/>
            </a:pPr>
            <a:r>
              <a:rPr lang="nl-NL" sz="1800" dirty="0"/>
              <a:t>                                      </a:t>
            </a:r>
            <a:r>
              <a:rPr lang="nl-NL" sz="1800" dirty="0" smtClean="0"/>
              <a:t>Ervaring opdoen</a:t>
            </a:r>
          </a:p>
          <a:p>
            <a:pPr marL="457200" lvl="1" indent="0">
              <a:buNone/>
            </a:pPr>
            <a:endParaRPr lang="nl-NL" dirty="0"/>
          </a:p>
          <a:p>
            <a:pPr lvl="1"/>
            <a:r>
              <a:rPr lang="nl-NL" b="1" dirty="0"/>
              <a:t>Fijne coördinatie</a:t>
            </a:r>
          </a:p>
          <a:p>
            <a:pPr marL="457200" lvl="1" indent="0">
              <a:buNone/>
            </a:pPr>
            <a:r>
              <a:rPr lang="nl-NL" b="1" dirty="0"/>
              <a:t>                                 </a:t>
            </a:r>
            <a:r>
              <a:rPr lang="nl-NL" b="1" dirty="0" smtClean="0"/>
              <a:t> Instuderen</a:t>
            </a:r>
          </a:p>
          <a:p>
            <a:pPr marL="457200" lvl="1" indent="0">
              <a:buNone/>
            </a:pPr>
            <a:endParaRPr lang="nl-NL" b="1" dirty="0"/>
          </a:p>
          <a:p>
            <a:pPr lvl="1"/>
            <a:r>
              <a:rPr lang="nl-NL" b="1" dirty="0"/>
              <a:t>Stabilisatie</a:t>
            </a:r>
          </a:p>
          <a:p>
            <a:pPr marL="457200" lvl="1" indent="0">
              <a:buNone/>
            </a:pPr>
            <a:r>
              <a:rPr lang="nl-NL" b="1" dirty="0"/>
              <a:t>                                 </a:t>
            </a:r>
            <a:r>
              <a:rPr lang="nl-NL" b="1" dirty="0" smtClean="0"/>
              <a:t>   </a:t>
            </a:r>
            <a:r>
              <a:rPr lang="nl-NL" b="1" dirty="0"/>
              <a:t>Automatiseren</a:t>
            </a:r>
          </a:p>
          <a:p>
            <a:endParaRPr lang="nl-NL" b="1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524" y="226183"/>
            <a:ext cx="1228651" cy="1228651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47717" y="226183"/>
            <a:ext cx="1260524" cy="1260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867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23868" y="365125"/>
            <a:ext cx="9629931" cy="1325563"/>
          </a:xfrm>
        </p:spPr>
        <p:txBody>
          <a:bodyPr>
            <a:normAutofit/>
          </a:bodyPr>
          <a:lstStyle/>
          <a:p>
            <a:r>
              <a:rPr lang="nl-NL" dirty="0" smtClean="0"/>
              <a:t>Opbouw training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l-NL" dirty="0" smtClean="0"/>
              <a:t>Trainingsuur: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 smtClean="0"/>
              <a:t>Warming up </a:t>
            </a:r>
          </a:p>
          <a:p>
            <a:pPr lvl="1"/>
            <a:r>
              <a:rPr lang="nl-NL" dirty="0" smtClean="0"/>
              <a:t>Doel: lichaam op temperatuur, concentratie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 smtClean="0"/>
              <a:t>Thema 1 </a:t>
            </a:r>
          </a:p>
          <a:p>
            <a:pPr lvl="1"/>
            <a:r>
              <a:rPr lang="nl-NL" dirty="0" smtClean="0"/>
              <a:t>Doel: specifieke techniek oefenen</a:t>
            </a:r>
            <a:endParaRPr lang="nl-NL" dirty="0" smtClean="0"/>
          </a:p>
          <a:p>
            <a:pPr marL="514350" indent="-514350">
              <a:buFont typeface="+mj-lt"/>
              <a:buAutoNum type="arabicPeriod"/>
            </a:pPr>
            <a:r>
              <a:rPr lang="nl-NL" dirty="0" smtClean="0"/>
              <a:t>Speelse vorm </a:t>
            </a:r>
          </a:p>
          <a:p>
            <a:pPr lvl="1"/>
            <a:r>
              <a:rPr lang="nl-NL" dirty="0" smtClean="0"/>
              <a:t>Doel: ontspanning door inspanning</a:t>
            </a:r>
          </a:p>
          <a:p>
            <a:pPr marL="514350" indent="-514350">
              <a:buFont typeface="+mj-lt"/>
              <a:buAutoNum type="arabicPeriod"/>
            </a:pPr>
            <a:r>
              <a:rPr lang="nl-NL" dirty="0" smtClean="0"/>
              <a:t>Thema 2</a:t>
            </a:r>
          </a:p>
          <a:p>
            <a:pPr lvl="1"/>
            <a:r>
              <a:rPr lang="nl-NL" dirty="0" smtClean="0"/>
              <a:t>Doel: Andere techniek oefenen.</a:t>
            </a:r>
            <a:endParaRPr lang="nl-NL" dirty="0" smtClean="0"/>
          </a:p>
          <a:p>
            <a:pPr marL="514350" indent="-514350">
              <a:buFont typeface="+mj-lt"/>
              <a:buAutoNum type="arabicPeriod"/>
            </a:pPr>
            <a:r>
              <a:rPr lang="nl-NL" dirty="0" smtClean="0"/>
              <a:t>Afsluiting</a:t>
            </a:r>
          </a:p>
          <a:p>
            <a:pPr lvl="1"/>
            <a:r>
              <a:rPr lang="nl-NL" dirty="0" smtClean="0"/>
              <a:t>Plezierige afsluiting met alle kinderen. (vooral binnenbaan)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524" y="226183"/>
            <a:ext cx="1228651" cy="1228651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47717" y="226183"/>
            <a:ext cx="1260524" cy="1260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4770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63710" y="365125"/>
            <a:ext cx="9390089" cy="1325563"/>
          </a:xfrm>
        </p:spPr>
        <p:txBody>
          <a:bodyPr>
            <a:normAutofit/>
          </a:bodyPr>
          <a:lstStyle/>
          <a:p>
            <a:r>
              <a:rPr lang="nl-NL" dirty="0" smtClean="0"/>
              <a:t>Herhalen is leren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sz="3600" dirty="0" smtClean="0"/>
              <a:t>Om een techniek te leren de volgende tips:</a:t>
            </a:r>
          </a:p>
          <a:p>
            <a:pPr lvl="1"/>
            <a:r>
              <a:rPr lang="nl-NL" sz="2800" dirty="0" smtClean="0"/>
              <a:t>Herhaal een techniek gedurende verschillende weken, bijvoorbeel</a:t>
            </a:r>
            <a:r>
              <a:rPr lang="nl-NL" sz="2800" dirty="0" smtClean="0"/>
              <a:t>d thema 1 is 4 weken hetzelfde. Thema 2 wisselt af.</a:t>
            </a:r>
          </a:p>
          <a:p>
            <a:pPr lvl="1"/>
            <a:r>
              <a:rPr lang="nl-NL" sz="2800" dirty="0" smtClean="0"/>
              <a:t>Probeer meetpunten te bedenken, zodat pupillen zelf merken dat ze beter geworden zijn, niet de snelheid als uitgangspunt nemen.</a:t>
            </a:r>
          </a:p>
          <a:p>
            <a:pPr lvl="1"/>
            <a:r>
              <a:rPr lang="nl-NL" sz="2800" dirty="0" smtClean="0"/>
              <a:t>Afwisseling in de oefeningen voor een zelfde thema.</a:t>
            </a:r>
          </a:p>
          <a:p>
            <a:pPr lvl="1"/>
            <a:r>
              <a:rPr lang="nl-NL" sz="2800" dirty="0" smtClean="0"/>
              <a:t>Plezier !!</a:t>
            </a:r>
            <a:endParaRPr lang="nl-NL" sz="2800" dirty="0"/>
          </a:p>
          <a:p>
            <a:pPr lvl="1"/>
            <a:endParaRPr lang="nl-NL" sz="2800" dirty="0" smtClean="0"/>
          </a:p>
          <a:p>
            <a:pPr lvl="1"/>
            <a:endParaRPr lang="nl-NL" sz="2800" dirty="0"/>
          </a:p>
          <a:p>
            <a:pPr lvl="1"/>
            <a:endParaRPr lang="nl-NL" sz="2800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524" y="226183"/>
            <a:ext cx="1228651" cy="1228651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47717" y="226183"/>
            <a:ext cx="1260524" cy="1260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8877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iepte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TM04033923[[fn=Diepte]]</Template>
  <TotalTime>1881</TotalTime>
  <Words>479</Words>
  <Application>Microsoft Office PowerPoint</Application>
  <PresentationFormat>Breedbeeld</PresentationFormat>
  <Paragraphs>133</Paragraphs>
  <Slides>12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5" baseType="lpstr">
      <vt:lpstr>Arial</vt:lpstr>
      <vt:lpstr>Corbel</vt:lpstr>
      <vt:lpstr>Diepte</vt:lpstr>
      <vt:lpstr>Motorisch leren bij pupillen</vt:lpstr>
      <vt:lpstr>Doel van de workshop</vt:lpstr>
      <vt:lpstr>Motorische ontwikkeling 6-12 jaar</vt:lpstr>
      <vt:lpstr>Wat houdt in:</vt:lpstr>
      <vt:lpstr>Verbeteren van de techniek</vt:lpstr>
      <vt:lpstr>Opbouw schaatstechniek</vt:lpstr>
      <vt:lpstr>Opbouw schaatstechniek</vt:lpstr>
      <vt:lpstr>Opbouw training</vt:lpstr>
      <vt:lpstr>Herhalen is leren</vt:lpstr>
      <vt:lpstr>Plezier</vt:lpstr>
      <vt:lpstr>Voorbeelden van oefeningen</vt:lpstr>
      <vt:lpstr>Voorstel onderwerpen 11 februari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Trainingsopbouw</dc:title>
  <dc:creator>Herjan Damhuis</dc:creator>
  <cp:lastModifiedBy>Wim Verkerke</cp:lastModifiedBy>
  <cp:revision>36</cp:revision>
  <dcterms:created xsi:type="dcterms:W3CDTF">2017-01-07T12:57:26Z</dcterms:created>
  <dcterms:modified xsi:type="dcterms:W3CDTF">2017-01-13T16:01:18Z</dcterms:modified>
</cp:coreProperties>
</file>