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57" r:id="rId4"/>
    <p:sldId id="268" r:id="rId5"/>
    <p:sldId id="260" r:id="rId6"/>
    <p:sldId id="258" r:id="rId7"/>
    <p:sldId id="273" r:id="rId8"/>
    <p:sldId id="266" r:id="rId9"/>
    <p:sldId id="271" r:id="rId10"/>
    <p:sldId id="275" r:id="rId11"/>
    <p:sldId id="274" r:id="rId12"/>
    <p:sldId id="264" r:id="rId13"/>
    <p:sldId id="265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3" autoAdjust="0"/>
    <p:restoredTop sz="94660"/>
  </p:normalViewPr>
  <p:slideViewPr>
    <p:cSldViewPr>
      <p:cViewPr varScale="1">
        <p:scale>
          <a:sx n="73" d="100"/>
          <a:sy n="73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1EDCF-0C07-485D-96DA-E9F2F19D3E5C}" type="datetimeFigureOut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54E103-8CF9-4BB6-B886-F8BEC7DF9C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rije v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C9A41E-0F1F-47A9-BE66-C9C06E579C07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3CD088-F81D-4069-A94E-5037A8E3E7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330A-233A-45C4-A525-943740D3421E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923A-CAFE-4208-B856-6A5D39891F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CE54-4F5A-41BA-93EF-2CBB697CC606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CF52-FECC-43D3-96C5-0B26B6B63A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4532-D418-4CD5-8FE3-5DD0DE78A6C7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590D-1DE8-4E0B-91C9-47648088AC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5DC92-B298-443C-A31C-5110CBD97D9E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A1682D-0CBB-4DD6-BE5A-9D7196DAE9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5A95E-B14D-4FD6-8EFF-AEE3441CB3D8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C2EB2F-9B10-43BC-8D34-E99C3AF451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054E5-B93D-490F-9E88-870843B098E4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7DD9D-1294-4476-BDF1-BFDB61D6E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E46EC-5261-4953-90A3-8CDECA136795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17D1A8-7FCA-4E2C-8C2B-BCF8020D33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A1E2-F9F5-4A84-B2C6-52FC447992BB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FDA1-7BDF-4670-B72D-7933477FBD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408CE3-006E-4D6F-B57D-CECEA1336E2A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70FEC-56CE-41F6-A0DE-39C36691D8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rije v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A1C83C-2CAC-408F-A6DC-28AF6887E6B9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F4407B-D1FE-44C2-B40D-ACC5F21C46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C605C5-1439-4D65-93C2-75549CC30926}" type="datetime1">
              <a:rPr lang="nl-NL"/>
              <a:pPr>
                <a:defRPr/>
              </a:pPr>
              <a:t>11-2-2017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nl-NL"/>
              <a:t>Scholingscommissie Hengelose IJsclub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B8C6E9-E13A-4D51-9475-8A6879065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0" r:id="rId2"/>
    <p:sldLayoutId id="2147483745" r:id="rId3"/>
    <p:sldLayoutId id="2147483746" r:id="rId4"/>
    <p:sldLayoutId id="2147483747" r:id="rId5"/>
    <p:sldLayoutId id="2147483748" r:id="rId6"/>
    <p:sldLayoutId id="2147483741" r:id="rId7"/>
    <p:sldLayoutId id="2147483749" r:id="rId8"/>
    <p:sldLayoutId id="2147483750" r:id="rId9"/>
    <p:sldLayoutId id="2147483742" r:id="rId10"/>
    <p:sldLayoutId id="21474837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2u-qyhvIM&amp;list=PLHPZoAI9Dg-dGpdsx0gz8MGC9i8CWAaGE&amp;index=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yBcyAj83s&amp;list=PLHPZoAI9Dg-dGpdsx0gz8MGC9i8CWAaGE&amp;index=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UOnBNTIxg&amp;list=PLHPZoAI9Dg-dGpdsx0gz8MGC9i8CWAaGE&amp;index=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276725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3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3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3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Programma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februari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2017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10.15		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Theorie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Bochtentechniek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10.45		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Praktijk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Bochtentechniek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op het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ijs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11.30		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Nabespreken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praktijk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12.30		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Afsluiting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3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2300" dirty="0" smtClean="0"/>
              <a:t> </a:t>
            </a:r>
            <a:endParaRPr lang="nl-NL" sz="2300" dirty="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nl-NL" sz="2300" dirty="0" smtClean="0"/>
          </a:p>
        </p:txBody>
      </p:sp>
      <p:sp>
        <p:nvSpPr>
          <p:cNvPr id="23554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292893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9220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xfrm>
            <a:off x="4140200" y="6408738"/>
            <a:ext cx="2590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               </a:t>
            </a:r>
            <a:r>
              <a:rPr lang="nl-NL" sz="3200" b="0" dirty="0" smtClean="0">
                <a:effectLst/>
                <a:latin typeface="Arial" pitchFamily="34" charset="0"/>
                <a:cs typeface="Arial" pitchFamily="34" charset="0"/>
              </a:rPr>
              <a:t>Route van de schaats in de bocht</a:t>
            </a:r>
            <a:endParaRPr lang="nl-NL" sz="3200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Baan LZ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625" y="1268413"/>
            <a:ext cx="2749550" cy="3846512"/>
          </a:xfrm>
          <a:noFill/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508625" y="5013325"/>
            <a:ext cx="3167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sz="1000"/>
              <a:t> Bron:Handboek Wedstrijdschaatsen Gemser et al 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852738"/>
            <a:ext cx="3073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916113"/>
            <a:ext cx="8137525" cy="40655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Overgang bocht rechte eind 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Laatste bochtslag op het rechte einde maken</a:t>
            </a:r>
          </a:p>
          <a:p>
            <a:pPr eaLnBrk="1" hangingPunct="1">
              <a:defRPr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Laatste bochtslag op rechts goed mee naar voren nemen, hiermee druk je de laatste linker schaats recht het rechte eind op</a:t>
            </a:r>
          </a:p>
          <a:p>
            <a:pPr eaLnBrk="1" hangingPunct="1">
              <a:defRPr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Schouder – heuplijn frontaal richten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067175" y="6408738"/>
            <a:ext cx="26638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9460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338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/>
              <a:t>Oefeningen detail gericht :</a:t>
            </a:r>
          </a:p>
          <a:p>
            <a:pPr eaLnBrk="1" hangingPunct="1"/>
            <a:r>
              <a:rPr lang="en-US" smtClean="0"/>
              <a:t>Houding</a:t>
            </a:r>
          </a:p>
          <a:p>
            <a:pPr eaLnBrk="1" hangingPunct="1"/>
            <a:r>
              <a:rPr lang="en-US" smtClean="0"/>
              <a:t>LZP</a:t>
            </a:r>
          </a:p>
          <a:p>
            <a:pPr eaLnBrk="1" hangingPunct="1"/>
            <a:r>
              <a:rPr lang="en-US" smtClean="0"/>
              <a:t>Balans</a:t>
            </a:r>
          </a:p>
          <a:p>
            <a:pPr eaLnBrk="1" hangingPunct="1"/>
            <a:r>
              <a:rPr lang="en-US" smtClean="0"/>
              <a:t>Richtingen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Altijd correctie op fouten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Positief benaderen door analyse verbeterpunten</a:t>
            </a:r>
          </a:p>
          <a:p>
            <a:pPr eaLnBrk="1" hangingPunct="1"/>
            <a:endParaRPr lang="nl-NL" smtClean="0"/>
          </a:p>
        </p:txBody>
      </p:sp>
      <p:sp>
        <p:nvSpPr>
          <p:cNvPr id="2253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3995738" y="6408738"/>
            <a:ext cx="27352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0" dirty="0" smtClean="0">
                <a:effectLst/>
                <a:latin typeface="Arial" pitchFamily="34" charset="0"/>
                <a:cs typeface="Arial" pitchFamily="34" charset="0"/>
              </a:rPr>
              <a:t>Oefeningen</a:t>
            </a:r>
            <a:endParaRPr lang="nl-NL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3213"/>
            <a:ext cx="21256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mtClean="0"/>
              <a:t>Vragen opmerkingen:</a:t>
            </a:r>
            <a:endParaRPr lang="nl-NL" smtClean="0"/>
          </a:p>
        </p:txBody>
      </p:sp>
      <p:sp>
        <p:nvSpPr>
          <p:cNvPr id="24578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067175" y="6408738"/>
            <a:ext cx="26638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Tot slot	</a:t>
            </a:r>
            <a:r>
              <a:rPr lang="nl-NL" b="0" dirty="0" smtClean="0">
                <a:effectLst/>
                <a:latin typeface="Arial" pitchFamily="34" charset="0"/>
                <a:cs typeface="Arial" pitchFamily="34" charset="0"/>
              </a:rPr>
              <a:t>Tot slot</a:t>
            </a:r>
            <a:endParaRPr lang="nl-NL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1256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ndertitel 2"/>
          <p:cNvSpPr>
            <a:spLocks noGrp="1"/>
          </p:cNvSpPr>
          <p:nvPr>
            <p:ph type="subTitle" idx="1"/>
          </p:nvPr>
        </p:nvSpPr>
        <p:spPr>
          <a:xfrm>
            <a:off x="685800" y="2276475"/>
            <a:ext cx="7772400" cy="3240088"/>
          </a:xfrm>
        </p:spPr>
        <p:txBody>
          <a:bodyPr/>
          <a:lstStyle/>
          <a:p>
            <a:pPr lvl="1" algn="l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  <a:cs typeface="Arial" charset="0"/>
              </a:rPr>
              <a:t>Houding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  <a:cs typeface="Arial" charset="0"/>
              </a:rPr>
              <a:t>Afzet 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  <a:cs typeface="Arial" charset="0"/>
              </a:rPr>
              <a:t>LZP 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  <a:cs typeface="Arial" charset="0"/>
              </a:rPr>
              <a:t>Verzamelen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  <a:cs typeface="Arial" charset="0"/>
              </a:rPr>
              <a:t>Route van de schaats</a:t>
            </a:r>
            <a:endParaRPr lang="nl-NL" sz="2400" smtClean="0">
              <a:latin typeface="Arial" charset="0"/>
              <a:cs typeface="Arial" charset="0"/>
            </a:endParaRPr>
          </a:p>
          <a:p>
            <a:pPr marR="0" algn="ctr" eaLnBrk="1" hangingPunct="1"/>
            <a:endParaRPr lang="nl-NL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67175" y="6408738"/>
            <a:ext cx="2663825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Scholingscommissie Hengelose IJsclub</a:t>
            </a:r>
          </a:p>
        </p:txBody>
      </p:sp>
      <p:pic>
        <p:nvPicPr>
          <p:cNvPr id="10244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5900"/>
            <a:ext cx="2752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kstvak 4"/>
          <p:cNvSpPr txBox="1">
            <a:spLocks noChangeArrowheads="1"/>
          </p:cNvSpPr>
          <p:nvPr/>
        </p:nvSpPr>
        <p:spPr bwMode="auto">
          <a:xfrm>
            <a:off x="4284663" y="333375"/>
            <a:ext cx="36718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Bochtentechniek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nl-NL" sz="2400" smtClean="0">
                <a:latin typeface="Arial" charset="0"/>
                <a:cs typeface="Arial" charset="0"/>
              </a:rPr>
              <a:t>Houding</a:t>
            </a:r>
          </a:p>
          <a:p>
            <a:pPr marL="255588" lvl="1" indent="0" eaLnBrk="1" hangingPunct="1"/>
            <a:r>
              <a:rPr lang="nl-NL" sz="2400" smtClean="0">
                <a:latin typeface="Arial" charset="0"/>
                <a:cs typeface="Arial" charset="0"/>
              </a:rPr>
              <a:t>Hoeken</a:t>
            </a:r>
          </a:p>
          <a:p>
            <a:pPr marL="255588" lvl="1" indent="0" eaLnBrk="1" hangingPunct="1"/>
            <a:r>
              <a:rPr lang="nl-NL" sz="2400" smtClean="0">
                <a:latin typeface="Arial" charset="0"/>
                <a:cs typeface="Arial" charset="0"/>
              </a:rPr>
              <a:t>Neus, knie en teen op één lijn</a:t>
            </a:r>
          </a:p>
          <a:p>
            <a:pPr marL="255588" lvl="1" indent="0" eaLnBrk="1" hangingPunct="1"/>
            <a:r>
              <a:rPr lang="nl-NL" sz="2400" smtClean="0">
                <a:latin typeface="Arial" charset="0"/>
                <a:cs typeface="Arial" charset="0"/>
              </a:rPr>
              <a:t>LZP: druk op de hak </a:t>
            </a:r>
          </a:p>
          <a:p>
            <a:pPr marL="255588" lvl="1" indent="0" eaLnBrk="1" hangingPunct="1"/>
            <a:r>
              <a:rPr lang="nl-NL" sz="2400" smtClean="0">
                <a:latin typeface="Arial" charset="0"/>
                <a:cs typeface="Arial" charset="0"/>
              </a:rPr>
              <a:t>Romp</a:t>
            </a:r>
          </a:p>
          <a:p>
            <a:pPr marL="255588" lvl="1" indent="0" eaLnBrk="1" hangingPunct="1"/>
            <a:r>
              <a:rPr lang="nl-NL" sz="2400" smtClean="0">
                <a:latin typeface="Arial" charset="0"/>
                <a:cs typeface="Arial" charset="0"/>
              </a:rPr>
              <a:t>Hoofd</a:t>
            </a:r>
          </a:p>
          <a:p>
            <a:pPr marL="255588" lvl="1" indent="0" eaLnBrk="1" hangingPunct="1"/>
            <a:endParaRPr lang="nl-NL" sz="2400" smtClean="0">
              <a:latin typeface="Arial" charset="0"/>
              <a:cs typeface="Arial" charset="0"/>
            </a:endParaRPr>
          </a:p>
          <a:p>
            <a:pPr marL="255588" lvl="1" indent="0" eaLnBrk="1" hangingPunct="1">
              <a:buFont typeface="Verdana" pitchFamily="34" charset="0"/>
              <a:buNone/>
            </a:pPr>
            <a:r>
              <a:rPr lang="nl-NL" sz="2400" smtClean="0">
                <a:latin typeface="Arial" charset="0"/>
                <a:cs typeface="Arial" charset="0"/>
                <a:hlinkClick r:id="rId3"/>
              </a:rPr>
              <a:t>De houding</a:t>
            </a:r>
            <a:endParaRPr lang="nl-NL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nl-NL" smtClean="0"/>
          </a:p>
          <a:p>
            <a:pPr marL="0" indent="0" eaLnBrk="1" hangingPunct="1">
              <a:buFont typeface="Wingdings 3" pitchFamily="18" charset="2"/>
              <a:buNone/>
            </a:pPr>
            <a:endParaRPr lang="nl-NL" smtClean="0"/>
          </a:p>
          <a:p>
            <a:pPr marL="0" indent="0" eaLnBrk="1" hangingPunct="1">
              <a:buFont typeface="Wingdings 3" pitchFamily="18" charset="2"/>
              <a:buNone/>
            </a:pPr>
            <a:endParaRPr lang="nl-NL" smtClean="0"/>
          </a:p>
        </p:txBody>
      </p:sp>
      <p:sp>
        <p:nvSpPr>
          <p:cNvPr id="1536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067175" y="6408738"/>
            <a:ext cx="26638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1268" name="Afbeelding 2" descr="HengeloseIjscl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Afbeelding 6" descr="schaatshoudi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88913"/>
            <a:ext cx="30670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213100"/>
            <a:ext cx="34861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40655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nl-NL" sz="2400" dirty="0" smtClean="0">
                <a:latin typeface="Arial" charset="0"/>
                <a:cs typeface="Arial" charset="0"/>
              </a:rPr>
              <a:t>Afzet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Eerste bochtslag met rechts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Plaatsing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nieuwe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schaats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schouder-heup-knielijn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Afzethoek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optimaliseren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hangen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Afzet begint direct wanneer been geplaatst wordt, dynamisch, geen </a:t>
            </a:r>
            <a:r>
              <a:rPr lang="nl-NL" sz="2000" dirty="0" err="1" smtClean="0">
                <a:latin typeface="Arial" pitchFamily="34" charset="0"/>
                <a:cs typeface="Arial" pitchFamily="34" charset="0"/>
              </a:rPr>
              <a:t>glijfase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Constant druk op één van beide benen. Drukverlies </a:t>
            </a:r>
            <a:r>
              <a:rPr lang="nl-NL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→ volgende been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nl-NL" sz="2400" dirty="0" smtClean="0">
                <a:latin typeface="Arial" charset="0"/>
                <a:cs typeface="Arial" charset="0"/>
                <a:hlinkClick r:id="rId3"/>
              </a:rPr>
              <a:t>De afzet</a:t>
            </a:r>
            <a:endParaRPr lang="nl-NL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nl-NL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nl-NL" dirty="0" smtClean="0"/>
          </a:p>
        </p:txBody>
      </p:sp>
      <p:sp>
        <p:nvSpPr>
          <p:cNvPr id="1536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149725" y="6492875"/>
            <a:ext cx="26638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2292" name="Afbeelding 2" descr="HengeloseIjscl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0" y="417513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688" y="633413"/>
            <a:ext cx="307498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xfrm>
            <a:off x="4140200" y="6408738"/>
            <a:ext cx="2590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             </a:t>
            </a:r>
            <a:r>
              <a:rPr lang="nl-NL" sz="4000" b="0" dirty="0" smtClean="0">
                <a:effectLst/>
                <a:latin typeface="Arial" pitchFamily="34" charset="0"/>
                <a:cs typeface="Arial" pitchFamily="34" charset="0"/>
              </a:rPr>
              <a:t>Vlakken</a:t>
            </a:r>
            <a:endParaRPr lang="nl-NL" sz="4000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5508625" y="5013325"/>
            <a:ext cx="3167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sz="1000"/>
              <a:t> Bron:Handboek Wedstrijdschaatsen Gemser et al </a:t>
            </a:r>
          </a:p>
        </p:txBody>
      </p:sp>
      <p:pic>
        <p:nvPicPr>
          <p:cNvPr id="13318" name="Afbeelding 6" descr="vlakk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00213"/>
            <a:ext cx="31718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741862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 smtClean="0"/>
              <a:t>LZP</a:t>
            </a:r>
          </a:p>
          <a:p>
            <a:pPr eaLnBrk="1" hangingPunct="1">
              <a:defRPr/>
            </a:pPr>
            <a:r>
              <a:rPr lang="nl-NL" sz="2800" dirty="0" smtClean="0"/>
              <a:t>Projectie LZP (</a:t>
            </a:r>
            <a:r>
              <a:rPr lang="nl-NL" sz="2800" dirty="0" err="1" smtClean="0"/>
              <a:t>saggitaal</a:t>
            </a:r>
            <a:r>
              <a:rPr lang="nl-NL" sz="2800" dirty="0" smtClean="0"/>
              <a:t>) van achter in de schaats na plaatsen been naar voorkant schaats bij einde afzet </a:t>
            </a:r>
          </a:p>
          <a:p>
            <a:pPr eaLnBrk="1" hangingPunct="1">
              <a:buFontTx/>
              <a:buNone/>
              <a:defRPr/>
            </a:pPr>
            <a:endParaRPr lang="nl-NL" sz="2800" dirty="0" smtClean="0"/>
          </a:p>
          <a:p>
            <a:pPr eaLnBrk="1" hangingPunct="1">
              <a:defRPr/>
            </a:pPr>
            <a:r>
              <a:rPr lang="nl-NL" sz="2800" dirty="0" smtClean="0"/>
              <a:t>Projectie LZP valt constant buiten het steunvlak (</a:t>
            </a:r>
            <a:r>
              <a:rPr lang="nl-NL" sz="2800" dirty="0" err="1" smtClean="0"/>
              <a:t>longitudiaal</a:t>
            </a:r>
            <a:r>
              <a:rPr lang="nl-NL" sz="2800" dirty="0" smtClean="0"/>
              <a:t> en transversaal)</a:t>
            </a:r>
          </a:p>
          <a:p>
            <a:pPr eaLnBrk="1" hangingPunct="1">
              <a:defRPr/>
            </a:pPr>
            <a:endParaRPr lang="nl-NL" sz="2800" dirty="0" smtClean="0"/>
          </a:p>
          <a:p>
            <a:pPr eaLnBrk="1" hangingPunct="1">
              <a:defRPr/>
            </a:pPr>
            <a:r>
              <a:rPr lang="nl-NL" sz="2800" dirty="0" smtClean="0"/>
              <a:t>Geen verplaatsing LZP van linker naar rechterbeen in transversale vlak</a:t>
            </a:r>
          </a:p>
          <a:p>
            <a:pPr eaLnBrk="1" hangingPunct="1">
              <a:buFontTx/>
              <a:buNone/>
              <a:defRPr/>
            </a:pPr>
            <a:endParaRPr lang="nl-NL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nl-NL" sz="2800" dirty="0" smtClean="0">
                <a:cs typeface="Times New Roman" pitchFamily="18" charset="0"/>
              </a:rPr>
              <a:t>Kunnen hangen op rechts is voorwaarde om te kunnen hangen op links. Moet je kunnen “</a:t>
            </a:r>
            <a:r>
              <a:rPr lang="nl-NL" sz="2800" i="1" dirty="0" smtClean="0">
                <a:cs typeface="Times New Roman" pitchFamily="18" charset="0"/>
              </a:rPr>
              <a:t>voelen”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 smtClean="0"/>
              <a:t>Steunvlak </a:t>
            </a:r>
            <a:r>
              <a:rPr lang="nl-NL" dirty="0" err="1" smtClean="0"/>
              <a:t>hakgerelateerd</a:t>
            </a:r>
            <a:r>
              <a:rPr lang="nl-NL" dirty="0" smtClean="0"/>
              <a:t> in Sagittaal/Frontaal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 smtClean="0"/>
              <a:t>     getrokken lijn= 90 graden</a:t>
            </a:r>
          </a:p>
          <a:p>
            <a:pPr marL="255588" lvl="1" indent="0" eaLnBrk="1" hangingPunct="1">
              <a:defRPr/>
            </a:pPr>
            <a:endParaRPr lang="nl-NL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nl-NL" sz="2400" dirty="0" smtClean="0">
                <a:latin typeface="Arial" charset="0"/>
                <a:cs typeface="Arial" charset="0"/>
                <a:hlinkClick r:id="rId3"/>
              </a:rPr>
              <a:t>Plaatsing</a:t>
            </a:r>
            <a:endParaRPr lang="nl-NL" sz="2400" dirty="0" smtClean="0">
              <a:latin typeface="Arial" charset="0"/>
              <a:cs typeface="Arial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</p:txBody>
      </p:sp>
      <p:sp>
        <p:nvSpPr>
          <p:cNvPr id="1741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3708400" y="6408738"/>
            <a:ext cx="3022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4340" name="Afbeelding 2" descr="HengeloseIjscl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33375"/>
            <a:ext cx="21256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741862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Verzamelen</a:t>
            </a:r>
          </a:p>
          <a:p>
            <a:pPr eaLnBrk="1" hangingPunct="1"/>
            <a:r>
              <a:rPr lang="nl-NL" sz="2000" smtClean="0">
                <a:latin typeface="Arial" charset="0"/>
                <a:cs typeface="Arial" charset="0"/>
              </a:rPr>
              <a:t>Omdat in de bocht altijd met één van beide benen wordt afgezet is er geen sprake van verzamelen </a:t>
            </a:r>
          </a:p>
          <a:p>
            <a:pPr eaLnBrk="1" hangingPunct="1"/>
            <a:endParaRPr lang="nl-NL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NL" sz="2000" smtClean="0">
                <a:latin typeface="Arial" charset="0"/>
                <a:cs typeface="Arial" charset="0"/>
              </a:rPr>
              <a:t>Linkerbeen wordt na afzet actief achter het zich strekkende rechterbeen doorgehaald</a:t>
            </a:r>
          </a:p>
          <a:p>
            <a:pPr eaLnBrk="1" hangingPunct="1"/>
            <a:endParaRPr lang="nl-NL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NL" sz="2000" smtClean="0">
                <a:latin typeface="Arial" charset="0"/>
                <a:cs typeface="Arial" charset="0"/>
              </a:rPr>
              <a:t>Rechterbeen wordt na afzet actief over het zich strekkende linkerbeen heen geplaatst  </a:t>
            </a:r>
          </a:p>
          <a:p>
            <a:pPr eaLnBrk="1" hangingPunct="1"/>
            <a:endParaRPr lang="nl-NL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NL" sz="2000" smtClean="0">
                <a:latin typeface="Arial" charset="0"/>
                <a:cs typeface="Arial" charset="0"/>
              </a:rPr>
              <a:t>Deelzwaartepunten dichtbij LZP houden</a:t>
            </a:r>
          </a:p>
        </p:txBody>
      </p:sp>
      <p:sp>
        <p:nvSpPr>
          <p:cNvPr id="1741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3708400" y="6408738"/>
            <a:ext cx="3022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5364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21256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6387" name="Picture 2" descr="http://img.rtvoost.nl/T3/1854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450" y="1481138"/>
            <a:ext cx="8039100" cy="454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916113"/>
            <a:ext cx="4464050" cy="40655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nl-NL" dirty="0" smtClean="0"/>
              <a:t>Overgang bocht rechte eind</a:t>
            </a:r>
            <a:endParaRPr lang="nl-NL" sz="2000" dirty="0" smtClean="0"/>
          </a:p>
          <a:p>
            <a:pPr eaLnBrk="1" hangingPunct="1">
              <a:defRPr/>
            </a:pPr>
            <a:r>
              <a:rPr lang="nl-NL" sz="2000" dirty="0" smtClean="0"/>
              <a:t>Ingaan van de bocht</a:t>
            </a:r>
          </a:p>
          <a:p>
            <a:pPr lvl="1" eaLnBrk="1" hangingPunct="1">
              <a:defRPr/>
            </a:pPr>
            <a:r>
              <a:rPr lang="nl-NL" sz="1800" dirty="0" smtClean="0"/>
              <a:t>Route van de schaats</a:t>
            </a:r>
          </a:p>
          <a:p>
            <a:pPr lvl="1" eaLnBrk="1" hangingPunct="1">
              <a:defRPr/>
            </a:pPr>
            <a:r>
              <a:rPr lang="nl-NL" sz="1800" dirty="0" smtClean="0"/>
              <a:t>Rechterbeen is eerste bochtslag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nl-NL" dirty="0" smtClean="0"/>
          </a:p>
        </p:txBody>
      </p:sp>
      <p:sp>
        <p:nvSpPr>
          <p:cNvPr id="1536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4067175" y="6408738"/>
            <a:ext cx="26638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cs typeface="Arial" charset="0"/>
              </a:rPr>
              <a:t>Scholingscommissie Hengelose IJsclub</a:t>
            </a:r>
          </a:p>
        </p:txBody>
      </p:sp>
      <p:pic>
        <p:nvPicPr>
          <p:cNvPr id="17412" name="Afbeelding 2" descr="HengeloseIjs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256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Aansnijden boc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49275"/>
            <a:ext cx="3851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32"/>
          <p:cNvSpPr>
            <a:spLocks noChangeArrowheads="1"/>
          </p:cNvSpPr>
          <p:nvPr/>
        </p:nvSpPr>
        <p:spPr bwMode="auto">
          <a:xfrm>
            <a:off x="5148263" y="4652963"/>
            <a:ext cx="3135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/>
              <a:t> </a:t>
            </a:r>
            <a:r>
              <a:rPr lang="nl-NL" sz="1000"/>
              <a:t>Bron:Handboek Wedstrijdschaatsen, Gemser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338</Words>
  <Application>Microsoft Office PowerPoint</Application>
  <PresentationFormat>Diavoorstelling (4:3)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Arial Unicode MS</vt:lpstr>
      <vt:lpstr>Times New Roman</vt:lpstr>
      <vt:lpstr>Concours</vt:lpstr>
      <vt:lpstr>Dia 1</vt:lpstr>
      <vt:lpstr>Dia 2</vt:lpstr>
      <vt:lpstr>Dia 3</vt:lpstr>
      <vt:lpstr>Dia 4</vt:lpstr>
      <vt:lpstr>              Vlakken</vt:lpstr>
      <vt:lpstr>Dia 6</vt:lpstr>
      <vt:lpstr>Dia 7</vt:lpstr>
      <vt:lpstr>Dia 8</vt:lpstr>
      <vt:lpstr>Dia 9</vt:lpstr>
      <vt:lpstr>                Route van de schaats in de bocht</vt:lpstr>
      <vt:lpstr>Dia 11</vt:lpstr>
      <vt:lpstr>Oefeningen</vt:lpstr>
      <vt:lpstr>Tot slot Tot slot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Bochtentechniek</dc:title>
  <dc:creator>Ellie Scholten</dc:creator>
  <cp:lastModifiedBy>User</cp:lastModifiedBy>
  <cp:revision>28</cp:revision>
  <dcterms:created xsi:type="dcterms:W3CDTF">2015-02-04T15:47:54Z</dcterms:created>
  <dcterms:modified xsi:type="dcterms:W3CDTF">2017-02-11T07:27:49Z</dcterms:modified>
</cp:coreProperties>
</file>