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3" r:id="rId4"/>
    <p:sldId id="259" r:id="rId5"/>
    <p:sldId id="260" r:id="rId6"/>
    <p:sldId id="262" r:id="rId7"/>
    <p:sldId id="264" r:id="rId8"/>
    <p:sldId id="267" r:id="rId9"/>
    <p:sldId id="265" r:id="rId10"/>
    <p:sldId id="266" r:id="rId11"/>
    <p:sldId id="268" r:id="rId12"/>
    <p:sldId id="270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0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471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99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37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456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255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72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563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43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9381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68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77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7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03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82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62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38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BBDC199-959A-475A-AE5C-FD42EA102D75}" type="datetimeFigureOut">
              <a:rPr lang="nl-NL" smtClean="0"/>
              <a:t>11-2-2017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911F791-4B02-42F8-8F8E-9309D550EE4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0220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start schaat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972"/>
            <a:ext cx="12192000" cy="793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 smtClean="0">
                <a:solidFill>
                  <a:srgbClr val="FF0000"/>
                </a:solidFill>
              </a:rPr>
              <a:t>De start: </a:t>
            </a:r>
            <a:br>
              <a:rPr lang="nl-NL" dirty="0" smtClean="0">
                <a:solidFill>
                  <a:srgbClr val="FF0000"/>
                </a:solidFill>
              </a:rPr>
            </a:br>
            <a:r>
              <a:rPr lang="nl-NL" dirty="0" smtClean="0">
                <a:solidFill>
                  <a:srgbClr val="FF0000"/>
                </a:solidFill>
              </a:rPr>
              <a:t>een kunst of een kunde?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Bijscholing Twentse schaatstrainers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11 februari 2017 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IJsbaan </a:t>
            </a:r>
            <a:r>
              <a:rPr lang="nl-NL" dirty="0">
                <a:solidFill>
                  <a:srgbClr val="FF0000"/>
                </a:solidFill>
              </a:rPr>
              <a:t>T</a:t>
            </a:r>
            <a:r>
              <a:rPr lang="nl-NL" dirty="0" smtClean="0">
                <a:solidFill>
                  <a:srgbClr val="FF0000"/>
                </a:solidFill>
              </a:rPr>
              <a:t>wente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1325563"/>
          </a:xfrm>
        </p:spPr>
        <p:txBody>
          <a:bodyPr/>
          <a:lstStyle/>
          <a:p>
            <a:r>
              <a:rPr lang="nl-NL" dirty="0"/>
              <a:t>De trainer en de ouder(s).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Rol van ouders:</a:t>
            </a:r>
          </a:p>
          <a:p>
            <a:pPr lvl="1"/>
            <a:r>
              <a:rPr lang="nl-NL" dirty="0" smtClean="0"/>
              <a:t>Faciliteren rijders: financieel, planning school/training/wedstrijden</a:t>
            </a:r>
          </a:p>
          <a:p>
            <a:pPr lvl="1"/>
            <a:r>
              <a:rPr lang="nl-NL" dirty="0" smtClean="0"/>
              <a:t>Stimuleren: aanmoedigen bij tegenslag. Aanmoedigen bij wedstrijden.</a:t>
            </a:r>
            <a:endParaRPr lang="nl-NL" dirty="0"/>
          </a:p>
          <a:p>
            <a:pPr lvl="1"/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Rol trainer: </a:t>
            </a:r>
          </a:p>
          <a:p>
            <a:pPr lvl="1"/>
            <a:r>
              <a:rPr lang="nl-NL" dirty="0" smtClean="0"/>
              <a:t>Ouders eerlijk informeren over vorderingen kinderen</a:t>
            </a:r>
          </a:p>
          <a:p>
            <a:pPr lvl="1"/>
            <a:r>
              <a:rPr lang="nl-NL" dirty="0" smtClean="0"/>
              <a:t>Veilige omgeving creëren</a:t>
            </a:r>
          </a:p>
          <a:p>
            <a:pPr lvl="1"/>
            <a:r>
              <a:rPr lang="nl-NL" dirty="0" smtClean="0"/>
              <a:t>Plezier bij brengen in presteren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8" y="91246"/>
            <a:ext cx="1599442" cy="15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1325563"/>
          </a:xfrm>
        </p:spPr>
        <p:txBody>
          <a:bodyPr/>
          <a:lstStyle/>
          <a:p>
            <a:r>
              <a:rPr lang="nl-NL" dirty="0" smtClean="0"/>
              <a:t>De trainer en de ouder(s)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Waar kunnen conflicten ontstaan:</a:t>
            </a:r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Verwachting van ouders “mijn kind is een talent”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Ouders niet betrokken bij de rijder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Trainer communiceert niet met ouders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Trainer richt zich vooral op de talenten!</a:t>
            </a:r>
          </a:p>
          <a:p>
            <a:pPr lvl="1"/>
            <a:endParaRPr lang="nl-NL" dirty="0" smtClean="0"/>
          </a:p>
          <a:p>
            <a:pPr lvl="1"/>
            <a:r>
              <a:rPr lang="nl-NL" dirty="0" smtClean="0"/>
              <a:t>Bij langdurige blessures geen contact met ouders/kind</a:t>
            </a:r>
          </a:p>
          <a:p>
            <a:pPr lvl="1"/>
            <a:endParaRPr lang="nl-NL" dirty="0"/>
          </a:p>
          <a:p>
            <a:pPr lvl="1" algn="ctr"/>
            <a:r>
              <a:rPr lang="nl-NL" sz="4000" b="1" i="1" dirty="0" smtClean="0"/>
              <a:t>Puberteit!!</a:t>
            </a:r>
            <a:endParaRPr lang="nl-NL" sz="4000" b="1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8" y="91246"/>
            <a:ext cx="1599442" cy="15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4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132556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15" y="1825625"/>
            <a:ext cx="6523745" cy="4351338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8" y="91246"/>
            <a:ext cx="1599442" cy="15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1828" y="365125"/>
            <a:ext cx="9241971" cy="1325563"/>
          </a:xfrm>
        </p:spPr>
        <p:txBody>
          <a:bodyPr/>
          <a:lstStyle/>
          <a:p>
            <a:r>
              <a:rPr lang="nl-NL" dirty="0" smtClean="0"/>
              <a:t>Programma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10.00-10.15 ontvangst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10.15-10.45 uur 	Theorie Start</a:t>
            </a:r>
          </a:p>
          <a:p>
            <a:pPr marL="0" indent="0">
              <a:buNone/>
            </a:pPr>
            <a:r>
              <a:rPr lang="nl-NL" dirty="0" smtClean="0"/>
              <a:t>10.45-11.30 uur 	Het ijs op</a:t>
            </a:r>
          </a:p>
          <a:p>
            <a:pPr marL="0" indent="0">
              <a:buNone/>
            </a:pPr>
            <a:r>
              <a:rPr lang="nl-NL" dirty="0" smtClean="0"/>
              <a:t>11.30-12.00 uur 	Nabespreking </a:t>
            </a:r>
            <a:r>
              <a:rPr lang="nl-NL" dirty="0" smtClean="0"/>
              <a:t>Start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12.00-12.30 uur 	De ouders en de trainer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4" y="226183"/>
            <a:ext cx="1599442" cy="15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9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132556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Wat is de ideale schaatshouding?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9871" y="1715032"/>
            <a:ext cx="2658596" cy="267710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438" y="91246"/>
            <a:ext cx="1599442" cy="159944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14" y="1690688"/>
            <a:ext cx="2647503" cy="306130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217" y="3874935"/>
            <a:ext cx="2933015" cy="28752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8106" y="1856095"/>
            <a:ext cx="3006087" cy="20188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9897" y="4274130"/>
            <a:ext cx="3367816" cy="22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1325563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Startprocedure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</a:t>
            </a:r>
            <a:r>
              <a:rPr lang="nl-NL" dirty="0"/>
              <a:t>. </a:t>
            </a:r>
            <a:r>
              <a:rPr lang="nl-NL" b="1" i="1" dirty="0" smtClean="0"/>
              <a:t>Go </a:t>
            </a:r>
            <a:r>
              <a:rPr lang="nl-NL" b="1" i="1" dirty="0" err="1" smtClean="0"/>
              <a:t>to</a:t>
            </a:r>
            <a:r>
              <a:rPr lang="nl-NL" b="1" i="1" dirty="0" smtClean="0"/>
              <a:t> </a:t>
            </a:r>
            <a:r>
              <a:rPr lang="nl-NL" b="1" i="1" dirty="0" err="1" smtClean="0"/>
              <a:t>the</a:t>
            </a:r>
            <a:r>
              <a:rPr lang="nl-NL" b="1" i="1" dirty="0" smtClean="0"/>
              <a:t> start</a:t>
            </a:r>
            <a:r>
              <a:rPr lang="nl-NL" dirty="0" smtClean="0"/>
              <a:t>: </a:t>
            </a:r>
            <a:r>
              <a:rPr lang="nl-NL" dirty="0"/>
              <a:t>R</a:t>
            </a:r>
            <a:r>
              <a:rPr lang="nl-NL" dirty="0" smtClean="0"/>
              <a:t>echtop </a:t>
            </a:r>
            <a:r>
              <a:rPr lang="nl-NL" dirty="0"/>
              <a:t>tussen de twee lijnen gaan staan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/>
              <a:t>b. </a:t>
            </a:r>
            <a:r>
              <a:rPr lang="nl-NL" b="1" i="1" dirty="0" smtClean="0"/>
              <a:t>Ready:</a:t>
            </a:r>
            <a:r>
              <a:rPr lang="nl-NL" dirty="0" smtClean="0"/>
              <a:t>  Starthouding </a:t>
            </a:r>
            <a:r>
              <a:rPr lang="nl-NL" dirty="0"/>
              <a:t>aannemen (inzakken) en stil blijven staan</a:t>
            </a:r>
            <a:r>
              <a:rPr lang="nl-NL" dirty="0" smtClean="0"/>
              <a:t>.</a:t>
            </a:r>
            <a:r>
              <a:rPr lang="nl-NL" dirty="0"/>
              <a:t> </a:t>
            </a:r>
            <a:r>
              <a:rPr lang="nl-NL" dirty="0" smtClean="0"/>
              <a:t>		Voorste </a:t>
            </a:r>
            <a:r>
              <a:rPr lang="nl-NL" dirty="0"/>
              <a:t>schaats zo dicht mogelijk tegen de </a:t>
            </a:r>
            <a:r>
              <a:rPr lang="nl-NL" dirty="0" smtClean="0"/>
              <a:t>lijn</a:t>
            </a:r>
          </a:p>
          <a:p>
            <a:endParaRPr lang="nl-NL" dirty="0"/>
          </a:p>
          <a:p>
            <a:r>
              <a:rPr lang="nl-NL" dirty="0"/>
              <a:t>c. </a:t>
            </a:r>
            <a:r>
              <a:rPr lang="nl-NL" b="1" i="1" dirty="0"/>
              <a:t>Startsignaal:</a:t>
            </a:r>
            <a:r>
              <a:rPr lang="nl-NL" dirty="0"/>
              <a:t> </a:t>
            </a:r>
            <a:r>
              <a:rPr lang="nl-NL" dirty="0" smtClean="0"/>
              <a:t>Hierna </a:t>
            </a:r>
            <a:r>
              <a:rPr lang="nl-NL" dirty="0"/>
              <a:t>zo snel mogelijk vertrekken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8" y="91246"/>
            <a:ext cx="1599442" cy="15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8" y="1825626"/>
            <a:ext cx="3286047" cy="2398032"/>
          </a:xfrm>
          <a:prstGeom prst="rect">
            <a:avLst/>
          </a:prstGeom>
        </p:spPr>
      </p:pic>
      <p:pic>
        <p:nvPicPr>
          <p:cNvPr id="5" name="Picture 2" descr="schaatsen start 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318" y="492844"/>
            <a:ext cx="2783568" cy="18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1325563"/>
          </a:xfrm>
        </p:spPr>
        <p:txBody>
          <a:bodyPr/>
          <a:lstStyle/>
          <a:p>
            <a:r>
              <a:rPr lang="nl-NL" dirty="0" smtClean="0"/>
              <a:t>Starthouding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25484" y="1988911"/>
            <a:ext cx="9427029" cy="435133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rgbClr val="FFFF00"/>
                </a:solidFill>
              </a:rPr>
              <a:t>Stabiele (comfortabele) houding </a:t>
            </a:r>
            <a:r>
              <a:rPr lang="nl-NL" dirty="0" smtClean="0">
                <a:solidFill>
                  <a:srgbClr val="FFFF00"/>
                </a:solidFill>
              </a:rPr>
              <a:t>aannemen </a:t>
            </a:r>
            <a:r>
              <a:rPr lang="nl-NL" dirty="0">
                <a:solidFill>
                  <a:srgbClr val="FFFF00"/>
                </a:solidFill>
              </a:rPr>
              <a:t>waarin je goed </a:t>
            </a:r>
            <a:r>
              <a:rPr lang="nl-NL" dirty="0" smtClean="0">
                <a:solidFill>
                  <a:srgbClr val="FFFF00"/>
                </a:solidFill>
              </a:rPr>
              <a:t>kunt stilstaan</a:t>
            </a:r>
            <a:r>
              <a:rPr lang="nl-NL" dirty="0">
                <a:solidFill>
                  <a:srgbClr val="FFFF00"/>
                </a:solidFill>
              </a:rPr>
              <a:t>; dus niet te smalle basis.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FFFF00"/>
                </a:solidFill>
              </a:rPr>
              <a:t>Druk op achterste been, gewicht  1/3 achter, 2/3 voor </a:t>
            </a:r>
            <a:r>
              <a:rPr lang="nl-NL" dirty="0">
                <a:solidFill>
                  <a:srgbClr val="FFFF00"/>
                </a:solidFill>
              </a:rPr>
              <a:t>zodat je hier de volledige kracht </a:t>
            </a:r>
            <a:r>
              <a:rPr lang="nl-NL" dirty="0" smtClean="0">
                <a:solidFill>
                  <a:srgbClr val="FFFF00"/>
                </a:solidFill>
              </a:rPr>
              <a:t>op kan </a:t>
            </a:r>
            <a:r>
              <a:rPr lang="nl-NL" dirty="0">
                <a:solidFill>
                  <a:srgbClr val="FFFF00"/>
                </a:solidFill>
              </a:rPr>
              <a:t>zetten en hij niet wegglijdt tijdens de starthouding.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FFFF00"/>
                </a:solidFill>
              </a:rPr>
              <a:t>Achterste </a:t>
            </a:r>
            <a:r>
              <a:rPr lang="nl-NL" dirty="0">
                <a:solidFill>
                  <a:srgbClr val="FFFF00"/>
                </a:solidFill>
              </a:rPr>
              <a:t>schaats is naar binnen gekanteld tijdens de startpositie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FFFF00"/>
                </a:solidFill>
              </a:rPr>
              <a:t>Buikspieren </a:t>
            </a:r>
            <a:r>
              <a:rPr lang="nl-NL" dirty="0">
                <a:solidFill>
                  <a:srgbClr val="FFFF00"/>
                </a:solidFill>
              </a:rPr>
              <a:t>moeten aangespannen zijn; bekken is </a:t>
            </a:r>
            <a:r>
              <a:rPr lang="nl-NL" dirty="0" smtClean="0">
                <a:solidFill>
                  <a:srgbClr val="FFFF00"/>
                </a:solidFill>
              </a:rPr>
              <a:t>achterover gekanteld</a:t>
            </a:r>
            <a:r>
              <a:rPr lang="nl-NL" dirty="0">
                <a:solidFill>
                  <a:srgbClr val="FFFF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FFFF00"/>
                </a:solidFill>
              </a:rPr>
              <a:t>Arm </a:t>
            </a:r>
            <a:r>
              <a:rPr lang="nl-NL" dirty="0">
                <a:solidFill>
                  <a:srgbClr val="FFFF00"/>
                </a:solidFill>
              </a:rPr>
              <a:t>achter licht zijwaarts en (licht) gebogen.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>
                <a:solidFill>
                  <a:srgbClr val="FFFF00"/>
                </a:solidFill>
              </a:rPr>
              <a:t>Arm </a:t>
            </a:r>
            <a:r>
              <a:rPr lang="nl-NL" dirty="0">
                <a:solidFill>
                  <a:srgbClr val="FFFF00"/>
                </a:solidFill>
              </a:rPr>
              <a:t>voor niet te hoog en sterk gebogen.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38" y="91246"/>
            <a:ext cx="1599442" cy="15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Reactie(snelheid)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5438" y="1825625"/>
            <a:ext cx="6225362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 smtClean="0"/>
              <a:t>Opperste </a:t>
            </a:r>
            <a:r>
              <a:rPr lang="nl-NL" dirty="0"/>
              <a:t>concentratie; ook bij het starten tijdens de training.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In </a:t>
            </a:r>
            <a:r>
              <a:rPr lang="nl-NL" dirty="0"/>
              <a:t>het schot proberen te vallen, luisteren bij een ander of de </a:t>
            </a:r>
            <a:r>
              <a:rPr lang="nl-NL" dirty="0" smtClean="0"/>
              <a:t>starter lang </a:t>
            </a:r>
            <a:r>
              <a:rPr lang="nl-NL" dirty="0"/>
              <a:t>wacht of kort laat stilstaan (tellen</a:t>
            </a:r>
            <a:r>
              <a:rPr lang="nl-NL" dirty="0" smtClean="0"/>
              <a:t>).</a:t>
            </a:r>
            <a:r>
              <a:rPr lang="nl-NL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Eerste </a:t>
            </a:r>
            <a:r>
              <a:rPr lang="nl-NL" dirty="0"/>
              <a:t>pas is kort; schaats snel plaatsen.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8" y="91246"/>
            <a:ext cx="1599442" cy="15994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626" y="1688703"/>
            <a:ext cx="5862400" cy="41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4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1325563"/>
          </a:xfrm>
        </p:spPr>
        <p:txBody>
          <a:bodyPr/>
          <a:lstStyle/>
          <a:p>
            <a:r>
              <a:rPr lang="nl-NL" dirty="0"/>
              <a:t>“Rennen”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5438" y="2494860"/>
            <a:ext cx="8292701" cy="4084845"/>
          </a:xfrm>
        </p:spPr>
        <p:txBody>
          <a:bodyPr>
            <a:normAutofit fontScale="85000" lnSpcReduction="10000"/>
          </a:bodyPr>
          <a:lstStyle/>
          <a:p>
            <a:r>
              <a:rPr lang="nl-NL" dirty="0" smtClean="0"/>
              <a:t>Buikspieren </a:t>
            </a:r>
            <a:r>
              <a:rPr lang="nl-NL" dirty="0"/>
              <a:t>blijven aangespannen, ook bij het “rennen</a:t>
            </a:r>
            <a:r>
              <a:rPr lang="nl-NL" dirty="0" smtClean="0"/>
              <a:t>”.</a:t>
            </a:r>
          </a:p>
          <a:p>
            <a:r>
              <a:rPr lang="nl-NL" dirty="0" smtClean="0"/>
              <a:t>Romp </a:t>
            </a:r>
            <a:r>
              <a:rPr lang="nl-NL" dirty="0"/>
              <a:t>helt voorover</a:t>
            </a:r>
            <a:r>
              <a:rPr lang="nl-NL" dirty="0" smtClean="0"/>
              <a:t>.</a:t>
            </a:r>
          </a:p>
          <a:p>
            <a:r>
              <a:rPr lang="nl-NL" dirty="0" smtClean="0"/>
              <a:t>Grote</a:t>
            </a:r>
            <a:r>
              <a:rPr lang="nl-NL" dirty="0"/>
              <a:t>, krachtige passen maken; niet trappelen of stampen</a:t>
            </a:r>
            <a:r>
              <a:rPr lang="nl-NL" dirty="0" smtClean="0"/>
              <a:t>.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Knieën </a:t>
            </a:r>
            <a:r>
              <a:rPr lang="nl-NL" dirty="0"/>
              <a:t>komen telkens terug onder de romp/neus van de rijder.</a:t>
            </a:r>
          </a:p>
          <a:p>
            <a:r>
              <a:rPr lang="nl-NL" dirty="0" smtClean="0"/>
              <a:t>Kniehoek </a:t>
            </a:r>
            <a:r>
              <a:rPr lang="nl-NL" dirty="0"/>
              <a:t>is klein bij “landing”.</a:t>
            </a:r>
          </a:p>
          <a:p>
            <a:r>
              <a:rPr lang="nl-NL" dirty="0" smtClean="0"/>
              <a:t>Armzwaai </a:t>
            </a:r>
            <a:r>
              <a:rPr lang="nl-NL" dirty="0"/>
              <a:t>is voor/achterwaarts; niet zijwaarts</a:t>
            </a:r>
            <a:r>
              <a:rPr lang="nl-NL" dirty="0" smtClean="0"/>
              <a:t>.</a:t>
            </a:r>
          </a:p>
          <a:p>
            <a:r>
              <a:rPr lang="nl-NL" dirty="0"/>
              <a:t>Armen niet (perse) strekken, met name als iemand moeite </a:t>
            </a:r>
            <a:r>
              <a:rPr lang="nl-NL" dirty="0" smtClean="0"/>
              <a:t>heeft een </a:t>
            </a:r>
            <a:r>
              <a:rPr lang="nl-NL" dirty="0"/>
              <a:t>hoog bewegingsritme aan te houden; armbeweging dicteert </a:t>
            </a:r>
            <a:r>
              <a:rPr lang="nl-NL" dirty="0" smtClean="0"/>
              <a:t>het ritme.</a:t>
            </a:r>
          </a:p>
          <a:p>
            <a:r>
              <a:rPr lang="nl-NL" dirty="0" smtClean="0"/>
              <a:t>Romp wijst recht naar voren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8" y="91246"/>
            <a:ext cx="1599442" cy="159944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047" y="0"/>
            <a:ext cx="3456311" cy="246816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320" y="91246"/>
            <a:ext cx="2651127" cy="390793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6894" y="4025878"/>
            <a:ext cx="3975105" cy="283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1325563"/>
          </a:xfrm>
        </p:spPr>
        <p:txBody>
          <a:bodyPr/>
          <a:lstStyle/>
          <a:p>
            <a:r>
              <a:rPr lang="nl-NL" dirty="0" smtClean="0"/>
              <a:t>Overgang schaatsbeweging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Snelle, grote bewegingen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Tenen </a:t>
            </a:r>
            <a:r>
              <a:rPr lang="nl-NL" dirty="0"/>
              <a:t>wijzen bij neerzetten naar buiten, en komen rechter naar </a:t>
            </a:r>
            <a:r>
              <a:rPr lang="nl-NL" dirty="0" smtClean="0"/>
              <a:t>voren naarmate </a:t>
            </a:r>
            <a:r>
              <a:rPr lang="nl-NL" dirty="0"/>
              <a:t>meer snelheid wordt bereikt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Geleidelijke </a:t>
            </a:r>
            <a:r>
              <a:rPr lang="nl-NL" dirty="0"/>
              <a:t>overgang van stappen naar glijden; eerst nog op </a:t>
            </a:r>
            <a:r>
              <a:rPr lang="nl-NL" dirty="0" smtClean="0"/>
              <a:t>de binnenkant </a:t>
            </a:r>
            <a:r>
              <a:rPr lang="nl-NL" dirty="0"/>
              <a:t>en met de tenen naar buiten wijzend en telkens meer </a:t>
            </a:r>
            <a:r>
              <a:rPr lang="nl-NL" dirty="0" smtClean="0"/>
              <a:t>recht naar </a:t>
            </a:r>
            <a:r>
              <a:rPr lang="nl-NL" dirty="0"/>
              <a:t>voren neerzetten en uiteindelijk </a:t>
            </a:r>
            <a:r>
              <a:rPr lang="nl-NL"/>
              <a:t>weer </a:t>
            </a:r>
            <a:r>
              <a:rPr lang="nl-NL" smtClean="0"/>
              <a:t> bovenkomen</a:t>
            </a:r>
            <a:r>
              <a:rPr lang="nl-NL" dirty="0"/>
              <a:t>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8" y="91246"/>
            <a:ext cx="1599442" cy="15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4228" y="365125"/>
            <a:ext cx="9089571" cy="1325563"/>
          </a:xfrm>
        </p:spPr>
        <p:txBody>
          <a:bodyPr/>
          <a:lstStyle/>
          <a:p>
            <a:r>
              <a:rPr lang="nl-NL" dirty="0" smtClean="0"/>
              <a:t>Hoe diep moet je zitten?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Drie factoren bepalen de houding: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smtClean="0"/>
              <a:t>Lenigheid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smtClean="0"/>
              <a:t>Kracht 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dirty="0" smtClean="0"/>
              <a:t>Bewegingssnelheid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Lenigheid bepaalt hoe die je kan zitten.</a:t>
            </a:r>
          </a:p>
          <a:p>
            <a:pPr marL="0" indent="0">
              <a:buNone/>
            </a:pPr>
            <a:r>
              <a:rPr lang="nl-NL" dirty="0" smtClean="0"/>
              <a:t>Kracht en </a:t>
            </a:r>
            <a:r>
              <a:rPr lang="nl-NL" dirty="0" err="1" smtClean="0"/>
              <a:t>bewegingsnelheid</a:t>
            </a:r>
            <a:r>
              <a:rPr lang="nl-NL" dirty="0" smtClean="0"/>
              <a:t> beïnvloeden elkaar:</a:t>
            </a:r>
          </a:p>
          <a:p>
            <a:pPr marL="0" indent="0">
              <a:buNone/>
            </a:pPr>
            <a:r>
              <a:rPr lang="nl-NL" dirty="0" smtClean="0"/>
              <a:t>Hoe kleiner de knie- en heuphoek, hoe  meer kracht 90 ̊, kleiner dan minder </a:t>
            </a:r>
            <a:r>
              <a:rPr lang="nl-NL" dirty="0" err="1" smtClean="0"/>
              <a:t>snelkracht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r>
              <a:rPr lang="nl-NL" dirty="0" smtClean="0"/>
              <a:t>Hoe groter de knie- en heuphoek, hoe groter de </a:t>
            </a:r>
            <a:r>
              <a:rPr lang="nl-NL" dirty="0" err="1" smtClean="0"/>
              <a:t>bewegingsnelheid</a:t>
            </a:r>
            <a:r>
              <a:rPr lang="nl-NL" dirty="0" smtClean="0"/>
              <a:t>, explosiever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8" y="91246"/>
            <a:ext cx="1599442" cy="159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epte">
  <a:themeElements>
    <a:clrScheme name="Diept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iept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ept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TM04033923[[fn=Diepte]]</Template>
  <TotalTime>588</TotalTime>
  <Words>474</Words>
  <Application>Microsoft Office PowerPoint</Application>
  <PresentationFormat>Breedbeeld</PresentationFormat>
  <Paragraphs>80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Corbel</vt:lpstr>
      <vt:lpstr>Diepte</vt:lpstr>
      <vt:lpstr>De start:  een kunst of een kunde?</vt:lpstr>
      <vt:lpstr>Programma </vt:lpstr>
      <vt:lpstr>Wat is de ideale schaatshouding?</vt:lpstr>
      <vt:lpstr>Startprocedure </vt:lpstr>
      <vt:lpstr>Starthouding</vt:lpstr>
      <vt:lpstr>Reactie(snelheid) </vt:lpstr>
      <vt:lpstr>“Rennen”</vt:lpstr>
      <vt:lpstr>Overgang schaatsbeweging</vt:lpstr>
      <vt:lpstr>Hoe diep moet je zitten?</vt:lpstr>
      <vt:lpstr>De trainer en de ouder(s).</vt:lpstr>
      <vt:lpstr>De trainer en de ouder(s)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start: een kunst of een kunde?</dc:title>
  <dc:creator>Wim Verkerke</dc:creator>
  <cp:lastModifiedBy>Wim Verkerke</cp:lastModifiedBy>
  <cp:revision>18</cp:revision>
  <dcterms:created xsi:type="dcterms:W3CDTF">2017-02-09T19:13:24Z</dcterms:created>
  <dcterms:modified xsi:type="dcterms:W3CDTF">2017-02-11T16:33:20Z</dcterms:modified>
</cp:coreProperties>
</file>